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9" r:id="rId2"/>
    <p:sldId id="268" r:id="rId3"/>
    <p:sldId id="288" r:id="rId4"/>
    <p:sldId id="289" r:id="rId5"/>
    <p:sldId id="291" r:id="rId6"/>
    <p:sldId id="290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276" r:id="rId19"/>
    <p:sldId id="264" r:id="rId20"/>
    <p:sldId id="303" r:id="rId21"/>
    <p:sldId id="312" r:id="rId22"/>
    <p:sldId id="304" r:id="rId23"/>
    <p:sldId id="305" r:id="rId24"/>
    <p:sldId id="314" r:id="rId25"/>
    <p:sldId id="307" r:id="rId26"/>
    <p:sldId id="310" r:id="rId27"/>
    <p:sldId id="315" r:id="rId28"/>
    <p:sldId id="316" r:id="rId29"/>
    <p:sldId id="317" r:id="rId30"/>
    <p:sldId id="318" r:id="rId31"/>
    <p:sldId id="319" r:id="rId32"/>
    <p:sldId id="306" r:id="rId33"/>
    <p:sldId id="320" r:id="rId34"/>
    <p:sldId id="308" r:id="rId35"/>
    <p:sldId id="321" r:id="rId36"/>
    <p:sldId id="322" r:id="rId37"/>
    <p:sldId id="309" r:id="rId38"/>
    <p:sldId id="323" r:id="rId39"/>
    <p:sldId id="324" r:id="rId40"/>
    <p:sldId id="326" r:id="rId41"/>
    <p:sldId id="325" r:id="rId42"/>
    <p:sldId id="311" r:id="rId43"/>
    <p:sldId id="329" r:id="rId44"/>
    <p:sldId id="328" r:id="rId45"/>
    <p:sldId id="279" r:id="rId46"/>
    <p:sldId id="281" r:id="rId47"/>
    <p:sldId id="327" r:id="rId48"/>
    <p:sldId id="282" r:id="rId49"/>
    <p:sldId id="333" r:id="rId50"/>
    <p:sldId id="334" r:id="rId51"/>
    <p:sldId id="335" r:id="rId52"/>
    <p:sldId id="336" r:id="rId53"/>
    <p:sldId id="284" r:id="rId54"/>
    <p:sldId id="337" r:id="rId55"/>
    <p:sldId id="338" r:id="rId56"/>
    <p:sldId id="287" r:id="rId57"/>
    <p:sldId id="330" r:id="rId58"/>
    <p:sldId id="331" r:id="rId59"/>
    <p:sldId id="332" r:id="rId60"/>
    <p:sldId id="273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BS-" initials="S" lastIdx="1" clrIdx="0">
    <p:extLst>
      <p:ext uri="{19B8F6BF-5375-455C-9EA6-DF929625EA0E}">
        <p15:presenceInfo xmlns:p15="http://schemas.microsoft.com/office/powerpoint/2012/main" userId="SBS-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313"/>
    <a:srgbClr val="00C0B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5155D-4D1E-4789-239A-01D45B87AFF1}" v="1" dt="2020-09-02T08:26:06.722"/>
    <p1510:client id="{42F05093-1D57-46AC-A3F5-44EDD5256D06}" v="7" dt="2020-09-02T07:31:15.928"/>
    <p1510:client id="{81684CDA-3FC5-42CD-C764-B180A81902F9}" v="627" dt="2020-09-02T08:21:00.538"/>
    <p1510:client id="{85C2E924-99E0-4AA6-B308-0ADBB9DF0A4C}" v="242" dt="2020-09-02T11:13:18.960"/>
    <p1510:client id="{A13EEDEB-0E2F-4846-59AB-B4B8EAB72324}" v="530" dt="2020-09-02T07:53:13.459"/>
    <p1510:client id="{F14A1D0B-08BA-484C-499E-0BF65C32EE2D}" v="3" dt="2020-09-02T07:34:12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3T10:15:50.587" idx="1">
    <p:pos x="-300" y="-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FE604-3787-4227-89FD-E94F53F69609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B7B68-D70B-4AFA-B83D-289DD8FEA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8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9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96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2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07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5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63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46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42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077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6612C-BCF4-4BD0-BD64-E1EF8F73FB60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67124-B0AB-43C3-8611-96F096E3E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5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1.n31.mihere.kr/meet/member/logi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" b="1058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8586" y="712743"/>
            <a:ext cx="1056598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en-US" sz="4800" dirty="0">
                <a:solidFill>
                  <a:schemeClr val="bg1"/>
                </a:solidFill>
                <a:latin typeface="Noto Sans CJK KR"/>
                <a:ea typeface="나눔명조"/>
                <a:cs typeface="+mn-lt"/>
              </a:rPr>
              <a:t>Spring</a:t>
            </a:r>
            <a:r>
              <a:rPr lang="ko-KR" altLang="en-US" sz="4800" dirty="0">
                <a:solidFill>
                  <a:schemeClr val="bg1"/>
                </a:solidFill>
                <a:latin typeface="Noto Sans CJK KR"/>
                <a:ea typeface="Noto Sans CJK KR Bold"/>
                <a:cs typeface="+mn-lt"/>
              </a:rPr>
              <a:t>을 이용한 </a:t>
            </a:r>
            <a:r>
              <a:rPr lang="en-US" altLang="en-US" sz="4800" dirty="0">
                <a:solidFill>
                  <a:schemeClr val="bg1"/>
                </a:solidFill>
                <a:latin typeface="Noto Sans CJK KR"/>
                <a:ea typeface="나눔명조"/>
                <a:cs typeface="+mn-lt"/>
              </a:rPr>
              <a:t>MVC</a:t>
            </a:r>
            <a:r>
              <a:rPr lang="ko-KR" altLang="en-US" sz="4800" dirty="0">
                <a:solidFill>
                  <a:schemeClr val="bg1"/>
                </a:solidFill>
                <a:latin typeface="Noto Sans CJK KR"/>
                <a:ea typeface="Noto Sans CJK KR Bold"/>
                <a:cs typeface="+mn-lt"/>
              </a:rPr>
              <a:t> 패턴 프로젝트</a:t>
            </a:r>
            <a:r>
              <a:rPr lang="en-US" altLang="en-US" sz="4800" dirty="0">
                <a:solidFill>
                  <a:schemeClr val="bg1"/>
                </a:solidFill>
                <a:latin typeface="Noto Sans CJK KR"/>
                <a:ea typeface="나눔명조"/>
                <a:cs typeface="+mn-lt"/>
              </a:rPr>
              <a:t>,</a:t>
            </a:r>
            <a:endParaRPr lang="ko-KR" altLang="en-US">
              <a:solidFill>
                <a:schemeClr val="bg1"/>
              </a:solidFill>
              <a:latin typeface="Noto Sans CJK KR"/>
              <a:ea typeface="Noto Sans CJK KR Bold"/>
            </a:endParaRPr>
          </a:p>
          <a:p>
            <a:r>
              <a:rPr lang="en-US" altLang="ko-KR" sz="4800" dirty="0">
                <a:solidFill>
                  <a:schemeClr val="bg1"/>
                </a:solidFill>
                <a:latin typeface="Noto Sans CJK KR"/>
                <a:ea typeface="나눔명조"/>
                <a:cs typeface="+mn-lt"/>
              </a:rPr>
              <a:t>Meet</a:t>
            </a:r>
            <a:r>
              <a:rPr lang="ko-KR" sz="4800" dirty="0">
                <a:solidFill>
                  <a:schemeClr val="bg1"/>
                </a:solidFill>
                <a:latin typeface="Noto Sans CJK KR"/>
                <a:ea typeface="Noto Sans CJK KR Bold"/>
                <a:cs typeface="+mn-lt"/>
              </a:rPr>
              <a:t> </a:t>
            </a:r>
            <a:r>
              <a:rPr lang="en-US" altLang="ko-KR" sz="4800" dirty="0">
                <a:solidFill>
                  <a:schemeClr val="bg1"/>
                </a:solidFill>
                <a:latin typeface="Noto Sans CJK KR"/>
                <a:ea typeface="나눔명조"/>
                <a:cs typeface="+mn-lt"/>
              </a:rPr>
              <a:t>In</a:t>
            </a:r>
            <a:r>
              <a:rPr lang="ko-KR" sz="4800" dirty="0">
                <a:solidFill>
                  <a:schemeClr val="bg1"/>
                </a:solidFill>
                <a:latin typeface="Noto Sans CJK KR"/>
                <a:ea typeface="Noto Sans CJK KR Bold"/>
                <a:cs typeface="+mn-lt"/>
              </a:rPr>
              <a:t> </a:t>
            </a:r>
            <a:r>
              <a:rPr lang="en-US" altLang="ko-KR" sz="4800" dirty="0">
                <a:solidFill>
                  <a:schemeClr val="bg1"/>
                </a:solidFill>
                <a:latin typeface="Noto Sans CJK KR"/>
                <a:ea typeface="나눔명조"/>
                <a:cs typeface="+mn-lt"/>
              </a:rPr>
              <a:t>here</a:t>
            </a:r>
            <a:endParaRPr lang="ko-KR" sz="4800" dirty="0">
              <a:solidFill>
                <a:schemeClr val="bg1"/>
              </a:solidFill>
              <a:latin typeface="Noto Sans CJK KR"/>
              <a:ea typeface="나눔명조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8586" y="2405488"/>
            <a:ext cx="976068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소셜네트워크서비스</a:t>
            </a:r>
            <a:endParaRPr lang="ko-KR" altLang="en-US" sz="2000" dirty="0">
              <a:solidFill>
                <a:schemeClr val="bg1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47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856" y="1191791"/>
            <a:ext cx="752216" cy="792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480" y="952261"/>
            <a:ext cx="1064696" cy="366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Comment.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857" y="1453701"/>
            <a:ext cx="2249436" cy="5377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80" y="2125900"/>
            <a:ext cx="10336067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856" y="1191791"/>
            <a:ext cx="752216" cy="792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480" y="952261"/>
            <a:ext cx="1064696" cy="366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Comment.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857" y="1453701"/>
            <a:ext cx="2249436" cy="5377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포스팅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80" y="2125900"/>
            <a:ext cx="8677946" cy="41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856" y="1191791"/>
            <a:ext cx="752216" cy="792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480" y="952261"/>
            <a:ext cx="1064696" cy="366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Comment.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857" y="1453701"/>
            <a:ext cx="2249436" cy="5377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댓글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9" y="2233246"/>
            <a:ext cx="7999141" cy="44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856" y="1191791"/>
            <a:ext cx="752216" cy="792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480" y="952261"/>
            <a:ext cx="1064696" cy="366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Comment.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857" y="1453701"/>
            <a:ext cx="2249436" cy="5377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좋아요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" y="2276673"/>
            <a:ext cx="8348420" cy="36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5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856" y="1191791"/>
            <a:ext cx="752216" cy="792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480" y="952261"/>
            <a:ext cx="1064696" cy="366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Comment.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857" y="1453701"/>
            <a:ext cx="2609920" cy="5377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파일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,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" y="2125900"/>
            <a:ext cx="6580568" cy="44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2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856" y="1191791"/>
            <a:ext cx="752216" cy="792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480" y="952261"/>
            <a:ext cx="1064696" cy="366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Comment.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857" y="1453701"/>
            <a:ext cx="2609920" cy="5377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ATTR DB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6" y="2293037"/>
            <a:ext cx="8869013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8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856" y="1191791"/>
            <a:ext cx="752216" cy="792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480" y="952261"/>
            <a:ext cx="1064696" cy="366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Comment.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857" y="1453701"/>
            <a:ext cx="2609920" cy="5377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메시지</a:t>
            </a:r>
            <a:r>
              <a:rPr lang="en-US" altLang="ko-KR" dirty="0" smtClean="0"/>
              <a:t> DB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80" y="2284308"/>
            <a:ext cx="5849166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2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DB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설계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856" y="1191791"/>
            <a:ext cx="752216" cy="792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480" y="952261"/>
            <a:ext cx="1064696" cy="366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Comment.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857" y="1453701"/>
            <a:ext cx="2609920" cy="5377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스토리</a:t>
            </a:r>
            <a:r>
              <a:rPr lang="en-US" altLang="ko-KR" dirty="0" smtClean="0"/>
              <a:t> DB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6" y="2400092"/>
            <a:ext cx="6173061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0359" y="697590"/>
            <a:ext cx="608304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개발환경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8025" y="321482"/>
            <a:ext cx="75965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854159" y="1581291"/>
            <a:ext cx="1064696" cy="333617"/>
            <a:chOff x="784886" y="1606641"/>
            <a:chExt cx="1064696" cy="333617"/>
          </a:xfrm>
        </p:grpSpPr>
        <p:sp>
          <p:nvSpPr>
            <p:cNvPr id="74" name="직사각형 73"/>
            <p:cNvSpPr/>
            <p:nvPr/>
          </p:nvSpPr>
          <p:spPr>
            <a:xfrm>
              <a:off x="828935" y="1844997"/>
              <a:ext cx="752216" cy="72000"/>
            </a:xfrm>
            <a:prstGeom prst="rect">
              <a:avLst/>
            </a:prstGeom>
            <a:solidFill>
              <a:srgbClr val="FFFF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4886" y="1606641"/>
              <a:ext cx="1064696" cy="33361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/>
                </a:rPr>
                <a:t>Comment.</a:t>
              </a:r>
            </a:p>
          </p:txBody>
        </p:sp>
      </p:grpSp>
      <p:sp>
        <p:nvSpPr>
          <p:cNvPr id="39" name="내용 개체 틀 9">
            <a:extLst>
              <a:ext uri="{FF2B5EF4-FFF2-40B4-BE49-F238E27FC236}">
                <a16:creationId xmlns:a16="http://schemas.microsoft.com/office/drawing/2014/main" id="{A4AA1D0D-F493-45B3-AA15-2419E3A083F2}"/>
              </a:ext>
            </a:extLst>
          </p:cNvPr>
          <p:cNvSpPr>
            <a:spLocks noGrp="1"/>
          </p:cNvSpPr>
          <p:nvPr/>
        </p:nvSpPr>
        <p:spPr>
          <a:xfrm>
            <a:off x="853687" y="2043032"/>
            <a:ext cx="6342366" cy="5344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latin typeface="Noto Sans CJK KR Regular"/>
                <a:ea typeface="맑은 고딕"/>
              </a:rPr>
              <a:t>Front-End : </a:t>
            </a:r>
            <a:r>
              <a:rPr lang="en-US" altLang="ko-KR" sz="1600" dirty="0" err="1">
                <a:latin typeface="Noto Sans CJK KR Regular"/>
                <a:ea typeface="맑은 고딕"/>
              </a:rPr>
              <a:t>자바스크립트</a:t>
            </a:r>
            <a:r>
              <a:rPr lang="en-US" altLang="ko-KR" sz="1600" dirty="0">
                <a:latin typeface="Noto Sans CJK KR Regular"/>
                <a:ea typeface="맑은 고딕"/>
              </a:rPr>
              <a:t> , Ajax(</a:t>
            </a:r>
            <a:r>
              <a:rPr lang="en-US" altLang="ko-KR" sz="1600" dirty="0" err="1">
                <a:latin typeface="Noto Sans CJK KR Regular"/>
                <a:ea typeface="맑은 고딕"/>
              </a:rPr>
              <a:t>Jquery</a:t>
            </a:r>
            <a:r>
              <a:rPr lang="en-US" altLang="ko-KR" sz="1600" dirty="0">
                <a:latin typeface="Noto Sans CJK KR Regular"/>
                <a:ea typeface="맑은 고딕"/>
              </a:rPr>
              <a:t>) , </a:t>
            </a:r>
            <a:r>
              <a:rPr lang="en-US" altLang="ko-KR" sz="1600" dirty="0" err="1">
                <a:latin typeface="Noto Sans CJK KR Regular"/>
                <a:ea typeface="맑은 고딕"/>
              </a:rPr>
              <a:t>Jquery</a:t>
            </a:r>
            <a:endParaRPr lang="en-US" altLang="ko-KR" sz="1600">
              <a:latin typeface="Noto Sans CJK KR Regular"/>
              <a:ea typeface="맑은 고딕"/>
            </a:endParaRPr>
          </a:p>
          <a:p>
            <a:pPr marL="0" indent="0">
              <a:buNone/>
            </a:pPr>
            <a:endParaRPr lang="en-US" altLang="ko-KR" sz="16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en-US" altLang="ko-KR" sz="1600" dirty="0">
                <a:latin typeface="Noto Sans CJK KR Regular"/>
                <a:ea typeface="맑은 고딕"/>
              </a:rPr>
              <a:t>Back-End : JDK 1.8 , </a:t>
            </a:r>
            <a:r>
              <a:rPr lang="en-US" altLang="ko-KR" sz="1600" dirty="0" err="1">
                <a:latin typeface="Noto Sans CJK KR Regular"/>
                <a:ea typeface="맑은 고딕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8849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54159" y="1581291"/>
            <a:ext cx="1064696" cy="333617"/>
            <a:chOff x="784886" y="1606641"/>
            <a:chExt cx="1064696" cy="333617"/>
          </a:xfrm>
        </p:grpSpPr>
        <p:sp>
          <p:nvSpPr>
            <p:cNvPr id="74" name="직사각형 73"/>
            <p:cNvSpPr/>
            <p:nvPr/>
          </p:nvSpPr>
          <p:spPr>
            <a:xfrm>
              <a:off x="828935" y="1844997"/>
              <a:ext cx="752216" cy="72000"/>
            </a:xfrm>
            <a:prstGeom prst="rect">
              <a:avLst/>
            </a:prstGeom>
            <a:solidFill>
              <a:srgbClr val="FFFF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4886" y="1606641"/>
              <a:ext cx="1064696" cy="33361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/>
                </a:rPr>
                <a:t>Comment.</a:t>
              </a:r>
            </a:p>
          </p:txBody>
        </p:sp>
      </p:grpSp>
      <p:pic>
        <p:nvPicPr>
          <p:cNvPr id="2" name="그림 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0744EC4B-3D74-43DC-A4E3-C4540850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47" y="1796601"/>
            <a:ext cx="5233701" cy="3569255"/>
          </a:xfrm>
          <a:prstGeom prst="rect">
            <a:avLst/>
          </a:prstGeom>
        </p:spPr>
      </p:pic>
      <p:sp>
        <p:nvSpPr>
          <p:cNvPr id="39" name="내용 개체 틀 9">
            <a:extLst>
              <a:ext uri="{FF2B5EF4-FFF2-40B4-BE49-F238E27FC236}">
                <a16:creationId xmlns:a16="http://schemas.microsoft.com/office/drawing/2014/main" id="{A4AA1D0D-F493-45B3-AA15-2419E3A083F2}"/>
              </a:ext>
            </a:extLst>
          </p:cNvPr>
          <p:cNvSpPr>
            <a:spLocks noGrp="1"/>
          </p:cNvSpPr>
          <p:nvPr/>
        </p:nvSpPr>
        <p:spPr>
          <a:xfrm>
            <a:off x="801732" y="2043032"/>
            <a:ext cx="6342366" cy="5344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latin typeface="Noto Sans CJK KR Regular"/>
                <a:ea typeface="맑은 고딕"/>
              </a:rPr>
              <a:t> * </a:t>
            </a:r>
            <a:r>
              <a:rPr lang="ko-KR" altLang="en-US" sz="1200" dirty="0">
                <a:latin typeface="Noto Sans CJK KR Regular"/>
                <a:ea typeface="맑은 고딕"/>
              </a:rPr>
              <a:t>계층과 데이터 교환에 있어 </a:t>
            </a:r>
            <a:r>
              <a:rPr lang="en-US" altLang="ko-KR" sz="1200" dirty="0">
                <a:latin typeface="Noto Sans CJK KR Regular"/>
                <a:ea typeface="맑은 고딕"/>
              </a:rPr>
              <a:t>DTO</a:t>
            </a:r>
            <a:r>
              <a:rPr lang="ko-KR" altLang="en-US" sz="1200" dirty="0">
                <a:latin typeface="Noto Sans CJK KR Regular"/>
                <a:ea typeface="맑은 고딕"/>
              </a:rPr>
              <a:t>가 사용됩니다 </a:t>
            </a:r>
            <a:r>
              <a:rPr lang="en-US" altLang="ko-KR" sz="1200" dirty="0">
                <a:latin typeface="Noto Sans CJK KR Regular"/>
                <a:ea typeface="맑은 고딕"/>
              </a:rPr>
              <a:t>( </a:t>
            </a:r>
            <a:r>
              <a:rPr lang="en-US" altLang="ko-KR" sz="1200" dirty="0" err="1">
                <a:latin typeface="Noto Sans CJK KR Regular"/>
                <a:ea typeface="맑은 고딕"/>
              </a:rPr>
              <a:t>lombok</a:t>
            </a:r>
            <a:r>
              <a:rPr lang="en-US" altLang="ko-KR" sz="1200" dirty="0">
                <a:latin typeface="Noto Sans CJK KR Regular"/>
                <a:ea typeface="맑은 고딕"/>
              </a:rPr>
              <a:t> </a:t>
            </a:r>
            <a:r>
              <a:rPr lang="ko-KR" altLang="en-US" sz="1200" dirty="0">
                <a:latin typeface="Noto Sans CJK KR Regular"/>
                <a:ea typeface="맑은 고딕"/>
              </a:rPr>
              <a:t>사용 </a:t>
            </a:r>
            <a:r>
              <a:rPr lang="en-US" altLang="ko-KR" sz="1200" dirty="0">
                <a:latin typeface="Noto Sans CJK KR Regular"/>
                <a:ea typeface="맑은 고딕"/>
              </a:rPr>
              <a:t>)</a:t>
            </a:r>
          </a:p>
          <a:p>
            <a:pPr marL="0" indent="0">
              <a:buNone/>
            </a:pPr>
            <a:endParaRPr lang="en-US" altLang="ko-KR" sz="12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en-US" altLang="ko-KR" sz="1200" dirty="0">
                <a:latin typeface="Noto Sans CJK KR Regular"/>
                <a:ea typeface="맑은 고딕"/>
              </a:rPr>
              <a:t> * DAO (XML)</a:t>
            </a:r>
            <a:r>
              <a:rPr lang="ko-KR" altLang="en-US" sz="1200" dirty="0">
                <a:latin typeface="Noto Sans CJK KR Regular"/>
              </a:rPr>
              <a:t>에 </a:t>
            </a:r>
            <a:r>
              <a:rPr lang="en-US" altLang="ko-KR" sz="1200" dirty="0">
                <a:latin typeface="Noto Sans CJK KR Regular"/>
                <a:ea typeface="맑은 고딕"/>
              </a:rPr>
              <a:t>SQL</a:t>
            </a:r>
            <a:r>
              <a:rPr lang="ko-KR" altLang="en-US" sz="1200" dirty="0">
                <a:latin typeface="Noto Sans CJK KR Regular"/>
              </a:rPr>
              <a:t>문 별도저장  </a:t>
            </a:r>
            <a:r>
              <a:rPr lang="en-US" altLang="ko-KR" sz="1200" dirty="0">
                <a:latin typeface="Noto Sans CJK KR Regular"/>
                <a:ea typeface="맑은 고딕"/>
              </a:rPr>
              <a:t>[ SQL </a:t>
            </a:r>
            <a:r>
              <a:rPr lang="ko-KR" altLang="en-US" sz="1200" dirty="0">
                <a:latin typeface="Noto Sans CJK KR Regular"/>
              </a:rPr>
              <a:t>문 수정 유지보수 용이 </a:t>
            </a:r>
            <a:r>
              <a:rPr lang="en-US" altLang="ko-KR" sz="1200" dirty="0">
                <a:latin typeface="Noto Sans CJK KR Regular"/>
                <a:ea typeface="맑은 고딕"/>
              </a:rPr>
              <a:t>]</a:t>
            </a:r>
          </a:p>
          <a:p>
            <a:pPr marL="0" indent="0">
              <a:buNone/>
            </a:pPr>
            <a:r>
              <a:rPr lang="en-US" altLang="ko-KR" sz="1200" dirty="0">
                <a:latin typeface="Noto Sans CJK KR Regular"/>
              </a:rPr>
              <a:t/>
            </a:r>
            <a:br>
              <a:rPr lang="en-US" altLang="ko-KR" sz="1200" dirty="0">
                <a:latin typeface="Noto Sans CJK KR Regular"/>
              </a:rPr>
            </a:br>
            <a:r>
              <a:rPr lang="en-US" altLang="ko-KR" sz="1200" dirty="0">
                <a:latin typeface="Noto Sans CJK KR Regular"/>
                <a:ea typeface="맑은 고딕"/>
              </a:rPr>
              <a:t>1. Client</a:t>
            </a:r>
            <a:r>
              <a:rPr lang="ko-KR" altLang="en-US" sz="1200" dirty="0">
                <a:latin typeface="Noto Sans CJK KR Regular"/>
              </a:rPr>
              <a:t>가 보낸 요청이 </a:t>
            </a:r>
            <a:r>
              <a:rPr lang="en-US" altLang="ko-KR" sz="1200" dirty="0">
                <a:latin typeface="Noto Sans CJK KR Regular"/>
                <a:ea typeface="맑은 고딕"/>
              </a:rPr>
              <a:t>controller</a:t>
            </a:r>
            <a:r>
              <a:rPr lang="ko-KR" altLang="en-US" sz="1200" dirty="0">
                <a:latin typeface="Noto Sans CJK KR Regular"/>
              </a:rPr>
              <a:t>로 가기 전 </a:t>
            </a:r>
            <a:r>
              <a:rPr lang="en-US" altLang="ko-KR" sz="1200" dirty="0">
                <a:latin typeface="Noto Sans CJK KR Regular"/>
                <a:ea typeface="맑은 고딕"/>
              </a:rPr>
              <a:t>Interceptor </a:t>
            </a:r>
            <a:r>
              <a:rPr lang="ko-KR" altLang="en-US" sz="1200" dirty="0">
                <a:latin typeface="Noto Sans CJK KR Regular"/>
              </a:rPr>
              <a:t>를 통해 합당한 요구 인지 체크</a:t>
            </a:r>
            <a:r>
              <a:rPr lang="en-US" altLang="ko-KR" sz="1200" dirty="0">
                <a:latin typeface="Noto Sans CJK KR Regular"/>
              </a:rPr>
              <a:t/>
            </a:r>
            <a:br>
              <a:rPr lang="en-US" altLang="ko-KR" sz="1200" dirty="0">
                <a:latin typeface="Noto Sans CJK KR Regular"/>
              </a:rPr>
            </a:br>
            <a:endParaRPr lang="en-US" altLang="ko-KR" sz="12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en-US" altLang="ko-KR" sz="1200" dirty="0">
                <a:latin typeface="Noto Sans CJK KR Regular"/>
                <a:ea typeface="맑은 고딕"/>
              </a:rPr>
              <a:t>2. Interceptor </a:t>
            </a:r>
            <a:r>
              <a:rPr lang="ko-KR" altLang="en-US" sz="1200" dirty="0">
                <a:latin typeface="Noto Sans CJK KR Regular"/>
                <a:ea typeface="맑은 고딕"/>
              </a:rPr>
              <a:t>를 통과한 데이터는 </a:t>
            </a:r>
            <a:r>
              <a:rPr lang="en-US" altLang="ko-KR" sz="1200" dirty="0">
                <a:latin typeface="Noto Sans CJK KR Regular"/>
                <a:ea typeface="맑은 고딕"/>
              </a:rPr>
              <a:t>controller</a:t>
            </a:r>
            <a:r>
              <a:rPr lang="ko-KR" altLang="en-US" sz="1200" dirty="0">
                <a:latin typeface="Noto Sans CJK KR Regular"/>
                <a:ea typeface="맑은 고딕"/>
              </a:rPr>
              <a:t>한테 위임 </a:t>
            </a:r>
            <a:r>
              <a:rPr lang="en-US" altLang="ko-KR" sz="1200" dirty="0" err="1">
                <a:latin typeface="Noto Sans CJK KR Regular"/>
                <a:ea typeface="맑은 고딕"/>
              </a:rPr>
              <a:t>RequestMapping</a:t>
            </a:r>
            <a:r>
              <a:rPr lang="en-US" altLang="ko-KR" sz="1200" dirty="0">
                <a:latin typeface="Noto Sans CJK KR Regular"/>
                <a:ea typeface="맑은 고딕"/>
              </a:rPr>
              <a:t>()</a:t>
            </a:r>
            <a:r>
              <a:rPr lang="ko-KR" altLang="en-US" sz="1200" dirty="0">
                <a:latin typeface="Noto Sans CJK KR Regular"/>
                <a:ea typeface="맑은 고딕"/>
              </a:rPr>
              <a:t>을 통해 알맞은 액션이 실행</a:t>
            </a:r>
            <a:endParaRPr lang="en-US" altLang="ko-KR" sz="12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ko-KR" altLang="en-US" sz="1200" dirty="0">
                <a:latin typeface="Noto Sans CJK KR Regular"/>
              </a:rPr>
              <a:t>되고 비즈니스 로직에 관련된 부분은 </a:t>
            </a:r>
            <a:r>
              <a:rPr lang="en-US" altLang="ko-KR" sz="1200" dirty="0">
                <a:latin typeface="Noto Sans CJK KR Regular"/>
                <a:ea typeface="맑은 고딕"/>
              </a:rPr>
              <a:t>service</a:t>
            </a:r>
            <a:r>
              <a:rPr lang="ko-KR" altLang="en-US" sz="1200" dirty="0">
                <a:latin typeface="Noto Sans CJK KR Regular"/>
              </a:rPr>
              <a:t>에게 위임</a:t>
            </a:r>
            <a:endParaRPr lang="en-US" altLang="ko-KR" sz="12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endParaRPr lang="en-US" altLang="ko-KR" sz="12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en-US" altLang="ko-KR" sz="1200" dirty="0">
                <a:latin typeface="Noto Sans CJK KR Regular"/>
                <a:ea typeface="맑은 고딕"/>
              </a:rPr>
              <a:t>3. Service</a:t>
            </a:r>
            <a:r>
              <a:rPr lang="ko-KR" altLang="en-US" sz="1200" dirty="0">
                <a:latin typeface="Noto Sans CJK KR Regular"/>
                <a:ea typeface="맑은 고딕"/>
              </a:rPr>
              <a:t>에선 </a:t>
            </a:r>
            <a:r>
              <a:rPr lang="en-US" altLang="ko-KR" sz="1200" dirty="0">
                <a:latin typeface="Noto Sans CJK KR Regular"/>
                <a:ea typeface="맑은 고딕"/>
              </a:rPr>
              <a:t>Controller</a:t>
            </a:r>
            <a:r>
              <a:rPr lang="ko-KR" altLang="en-US" sz="1200" dirty="0">
                <a:latin typeface="Noto Sans CJK KR Regular"/>
                <a:ea typeface="맑은 고딕"/>
              </a:rPr>
              <a:t>에게 받은 데이터 분석</a:t>
            </a:r>
            <a:r>
              <a:rPr lang="en-US" altLang="ko-KR" sz="1200" dirty="0">
                <a:latin typeface="Noto Sans CJK KR Regular"/>
                <a:ea typeface="맑은 고딕"/>
              </a:rPr>
              <a:t>/</a:t>
            </a:r>
            <a:r>
              <a:rPr lang="ko-KR" altLang="en-US" sz="1200" dirty="0" err="1">
                <a:latin typeface="Noto Sans CJK KR Regular"/>
                <a:ea typeface="맑은 고딕"/>
              </a:rPr>
              <a:t>처리후</a:t>
            </a:r>
            <a:r>
              <a:rPr lang="ko-KR" altLang="en-US" sz="1200" dirty="0">
                <a:latin typeface="Noto Sans CJK KR Regular"/>
                <a:ea typeface="맑은 고딕"/>
              </a:rPr>
              <a:t>  </a:t>
            </a:r>
            <a:r>
              <a:rPr lang="en-US" altLang="ko-KR" sz="1200" dirty="0">
                <a:latin typeface="Noto Sans CJK KR Regular"/>
                <a:ea typeface="맑은 고딕"/>
              </a:rPr>
              <a:t>DAO</a:t>
            </a:r>
            <a:r>
              <a:rPr lang="ko-KR" altLang="en-US" sz="1200" dirty="0">
                <a:latin typeface="Noto Sans CJK KR Regular"/>
                <a:ea typeface="맑은 고딕"/>
              </a:rPr>
              <a:t> 에게 위임</a:t>
            </a:r>
            <a:endParaRPr lang="en-US" altLang="ko-KR" sz="12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endParaRPr lang="en-US" altLang="ko-KR" sz="12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en-US" altLang="ko-KR" sz="1200" dirty="0">
                <a:latin typeface="Noto Sans CJK KR Regular"/>
                <a:ea typeface="맑은 고딕"/>
              </a:rPr>
              <a:t>4. DAO interface</a:t>
            </a:r>
            <a:r>
              <a:rPr lang="ko-KR" altLang="en-US" sz="1200" dirty="0">
                <a:latin typeface="Noto Sans CJK KR Regular"/>
              </a:rPr>
              <a:t>에서 </a:t>
            </a:r>
            <a:r>
              <a:rPr lang="en-US" altLang="ko-KR" sz="1200" dirty="0">
                <a:latin typeface="Noto Sans CJK KR Regular"/>
                <a:ea typeface="맑은 고딕"/>
              </a:rPr>
              <a:t>Mapper</a:t>
            </a:r>
            <a:r>
              <a:rPr lang="ko-KR" altLang="en-US" sz="1200" dirty="0">
                <a:latin typeface="Noto Sans CJK KR Regular"/>
              </a:rPr>
              <a:t>를 통해 </a:t>
            </a:r>
            <a:r>
              <a:rPr lang="en-US" altLang="ko-KR" sz="1200" dirty="0">
                <a:latin typeface="Noto Sans CJK KR Regular"/>
                <a:ea typeface="맑은 고딕"/>
              </a:rPr>
              <a:t>XML </a:t>
            </a:r>
            <a:r>
              <a:rPr lang="ko-KR" altLang="en-US" sz="1200" dirty="0">
                <a:latin typeface="Noto Sans CJK KR Regular"/>
              </a:rPr>
              <a:t>과 연결 </a:t>
            </a:r>
            <a:r>
              <a:rPr lang="en-US" altLang="ko-KR" sz="1200" dirty="0">
                <a:latin typeface="Noto Sans CJK KR Regular"/>
                <a:ea typeface="맑은 고딕"/>
              </a:rPr>
              <a:t>XML</a:t>
            </a:r>
            <a:r>
              <a:rPr lang="ko-KR" altLang="en-US" sz="1200" dirty="0">
                <a:latin typeface="Noto Sans CJK KR Regular"/>
              </a:rPr>
              <a:t>파일에서 쿼리 읽고 </a:t>
            </a:r>
            <a:r>
              <a:rPr lang="en-US" altLang="ko-KR" sz="1200" dirty="0">
                <a:latin typeface="Noto Sans CJK KR Regular"/>
                <a:ea typeface="맑은 고딕"/>
              </a:rPr>
              <a:t>JDBC</a:t>
            </a:r>
            <a:r>
              <a:rPr lang="ko-KR" altLang="en-US" sz="1200" dirty="0">
                <a:latin typeface="Noto Sans CJK KR Regular"/>
              </a:rPr>
              <a:t>에게 위임</a:t>
            </a:r>
            <a:endParaRPr lang="en-US" altLang="ko-KR" sz="12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endParaRPr lang="en-US" altLang="ko-KR" sz="12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en-US" altLang="ko-KR" sz="1200" dirty="0">
                <a:latin typeface="Noto Sans CJK KR Regular"/>
                <a:ea typeface="맑은 고딕"/>
              </a:rPr>
              <a:t>5. Service</a:t>
            </a:r>
            <a:r>
              <a:rPr lang="ko-KR" altLang="en-US" sz="1200" dirty="0">
                <a:latin typeface="Noto Sans CJK KR Regular"/>
              </a:rPr>
              <a:t>는 요청한 데이터를 </a:t>
            </a:r>
            <a:r>
              <a:rPr lang="en-US" altLang="ko-KR" sz="1200" dirty="0">
                <a:latin typeface="Noto Sans CJK KR Regular"/>
                <a:ea typeface="맑은 고딕"/>
              </a:rPr>
              <a:t>DAO</a:t>
            </a:r>
            <a:r>
              <a:rPr lang="ko-KR" altLang="en-US" sz="1200" dirty="0">
                <a:latin typeface="Noto Sans CJK KR Regular"/>
              </a:rPr>
              <a:t>에게 받은 후 성공과 실패를 구분해 </a:t>
            </a:r>
            <a:r>
              <a:rPr lang="en-US" altLang="ko-KR" sz="1200" dirty="0">
                <a:latin typeface="Noto Sans CJK KR Regular"/>
                <a:ea typeface="맑은 고딕"/>
              </a:rPr>
              <a:t>Controller</a:t>
            </a:r>
            <a:r>
              <a:rPr lang="ko-KR" altLang="en-US" sz="1200" dirty="0">
                <a:latin typeface="Noto Sans CJK KR Regular"/>
              </a:rPr>
              <a:t>에게 위임 </a:t>
            </a:r>
            <a:endParaRPr lang="en-US" altLang="ko-KR" sz="12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endParaRPr lang="en-US" altLang="ko-KR" sz="12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en-US" altLang="ko-KR" sz="1200" dirty="0">
                <a:latin typeface="Noto Sans CJK KR Regular"/>
                <a:ea typeface="맑은 고딕"/>
              </a:rPr>
              <a:t>6. Controller</a:t>
            </a:r>
            <a:r>
              <a:rPr lang="ko-KR" altLang="en-US" sz="1200" dirty="0">
                <a:latin typeface="Noto Sans CJK KR Regular"/>
                <a:ea typeface="맑은 고딕"/>
              </a:rPr>
              <a:t>는 알맞은 요청을 </a:t>
            </a:r>
            <a:r>
              <a:rPr lang="en-US" altLang="ko-KR" sz="1200" dirty="0" err="1">
                <a:latin typeface="Noto Sans CJK KR Regular"/>
                <a:ea typeface="맑은 고딕"/>
              </a:rPr>
              <a:t>jsp</a:t>
            </a:r>
            <a:r>
              <a:rPr lang="ko-KR" altLang="en-US" sz="1200" dirty="0">
                <a:latin typeface="Noto Sans CJK KR Regular"/>
                <a:ea typeface="맑은 고딕"/>
              </a:rPr>
              <a:t>에게 위임해 사용자에게 보여줍니다</a:t>
            </a:r>
            <a:r>
              <a:rPr lang="en-US" altLang="ko-KR" sz="1200" dirty="0">
                <a:latin typeface="Noto Sans CJK KR Regular"/>
                <a:ea typeface="맑은 고딕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346" y="4817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동작과정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007" y="2928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8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64486"/>
            <a:ext cx="12192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6183" y="1084772"/>
            <a:ext cx="8150785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/>
              </a:rPr>
              <a:t>01   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/>
              </a:rPr>
              <a:t>응용 분야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/>
              </a:rPr>
              <a:t> </a:t>
            </a:r>
            <a:endParaRPr lang="en-US" altLang="ko-KR" sz="2400" dirty="0" smtClean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/>
              </a:rPr>
              <a:t>02   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/>
              </a:rPr>
              <a:t>참조 사이트  </a:t>
            </a:r>
            <a:endParaRPr lang="en-US" altLang="ko-KR" sz="2400" dirty="0" smtClean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/>
              </a:rPr>
              <a:t>03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/>
              </a:rPr>
              <a:t>   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/>
              </a:rPr>
              <a:t>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/>
              </a:rPr>
              <a:t>응용의 기능 </a:t>
            </a:r>
            <a:endParaRPr lang="en-US" altLang="ko-KR" sz="2400" dirty="0" smtClean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04    </a:t>
            </a:r>
            <a:r>
              <a:rPr lang="ko-KR" altLang="en-US" sz="2400" dirty="0" err="1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요건분석</a:t>
            </a:r>
            <a:endParaRPr lang="en-US" altLang="ko-KR" sz="2400" dirty="0" smtClean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05    DB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설계</a:t>
            </a: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06   </a:t>
            </a:r>
            <a:r>
              <a:rPr lang="ko-KR" altLang="en-US" sz="2400" dirty="0" smtClean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기술 설명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6183" y="383968"/>
            <a:ext cx="5971582" cy="7358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Table of Contents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894" y="0"/>
            <a:ext cx="75965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/>
            </a:endParaRPr>
          </a:p>
        </p:txBody>
      </p:sp>
    </p:spTree>
    <p:extLst>
      <p:ext uri="{BB962C8B-B14F-4D97-AF65-F5344CB8AC3E}">
        <p14:creationId xmlns:p14="http://schemas.microsoft.com/office/powerpoint/2010/main" val="266106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로그인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UI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39" y="1410789"/>
            <a:ext cx="7096509" cy="40494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225" y="1410789"/>
            <a:ext cx="3258005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478011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로그인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14183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" y="922069"/>
            <a:ext cx="7601693" cy="51012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852" y="922069"/>
            <a:ext cx="4021362" cy="84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2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회원가입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UI 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899" y="1410789"/>
            <a:ext cx="3009456" cy="50116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91" y="1410789"/>
            <a:ext cx="6664608" cy="44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3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회원가입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( 1 )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8" y="994594"/>
            <a:ext cx="8164064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9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회원가입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( 2 )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6" y="994594"/>
            <a:ext cx="7476028" cy="46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2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타임라인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6" y="805662"/>
            <a:ext cx="6168081" cy="56678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766" y="216620"/>
            <a:ext cx="2913615" cy="62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스토리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동영상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9" y="924506"/>
            <a:ext cx="6637422" cy="55359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677" y="411253"/>
            <a:ext cx="2791215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8963" y="16928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타임라인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( 1 )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6376" y="-93487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3" y="614399"/>
            <a:ext cx="6804426" cy="58258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55" y="614399"/>
            <a:ext cx="4725059" cy="9526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55" y="1689797"/>
            <a:ext cx="4725059" cy="36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55120" y="37050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타임라인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( 2 )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2732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9" y="888024"/>
            <a:ext cx="6677110" cy="3089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9" y="4095369"/>
            <a:ext cx="4911572" cy="2479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21" y="888023"/>
            <a:ext cx="4736346" cy="30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8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타임라인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( 3 )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46" y="994594"/>
            <a:ext cx="11210192" cy="37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0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0359" y="697590"/>
            <a:ext cx="608304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응용분야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8025" y="321482"/>
            <a:ext cx="75965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854159" y="1581291"/>
            <a:ext cx="1064696" cy="333617"/>
            <a:chOff x="784886" y="1606641"/>
            <a:chExt cx="1064696" cy="333617"/>
          </a:xfrm>
        </p:grpSpPr>
        <p:sp>
          <p:nvSpPr>
            <p:cNvPr id="74" name="직사각형 73"/>
            <p:cNvSpPr/>
            <p:nvPr/>
          </p:nvSpPr>
          <p:spPr>
            <a:xfrm>
              <a:off x="828935" y="1844997"/>
              <a:ext cx="752216" cy="72000"/>
            </a:xfrm>
            <a:prstGeom prst="rect">
              <a:avLst/>
            </a:prstGeom>
            <a:solidFill>
              <a:srgbClr val="FFFF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4886" y="1606641"/>
              <a:ext cx="1064696" cy="33361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/>
                </a:rPr>
                <a:t>Comment.</a:t>
              </a:r>
            </a:p>
          </p:txBody>
        </p:sp>
      </p:grpSp>
      <p:sp>
        <p:nvSpPr>
          <p:cNvPr id="39" name="내용 개체 틀 9">
            <a:extLst>
              <a:ext uri="{FF2B5EF4-FFF2-40B4-BE49-F238E27FC236}">
                <a16:creationId xmlns:a16="http://schemas.microsoft.com/office/drawing/2014/main" id="{A4AA1D0D-F493-45B3-AA15-2419E3A083F2}"/>
              </a:ext>
            </a:extLst>
          </p:cNvPr>
          <p:cNvSpPr>
            <a:spLocks noGrp="1"/>
          </p:cNvSpPr>
          <p:nvPr/>
        </p:nvSpPr>
        <p:spPr>
          <a:xfrm>
            <a:off x="800359" y="2021029"/>
            <a:ext cx="6342366" cy="4260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smtClean="0">
                <a:latin typeface="Noto Sans CJK KR Regular"/>
                <a:ea typeface="맑은 고딕"/>
              </a:rPr>
              <a:t>저는 웹 서비스 중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“SNS”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를 응용 분야의 한 주제로 선정하였습니다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Noto Sans CJK KR Regular"/>
                <a:ea typeface="맑은 고딕"/>
              </a:rPr>
              <a:t>본 응용분야는 기본적인 사용자 처리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(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회원가입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,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로그인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)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등 기능과 </a:t>
            </a:r>
            <a:r>
              <a:rPr lang="ko-KR" altLang="en-US" sz="1600" dirty="0" err="1" smtClean="0">
                <a:latin typeface="Noto Sans CJK KR Regular"/>
                <a:ea typeface="맑은 고딕"/>
              </a:rPr>
              <a:t>블로깅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(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글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,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이미지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,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비디오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)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기능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,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그리고 추가적으로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SNS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기능의 핵심인 </a:t>
            </a:r>
            <a:r>
              <a:rPr lang="ko-KR" altLang="en-US" sz="1600" dirty="0" err="1" smtClean="0">
                <a:latin typeface="Noto Sans CJK KR Regular"/>
                <a:ea typeface="맑은 고딕"/>
              </a:rPr>
              <a:t>팔로우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 기능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,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알림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,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좋아요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,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타임라인등의 </a:t>
            </a:r>
            <a:r>
              <a:rPr lang="ko-KR" altLang="en-US" sz="1600" dirty="0" err="1" smtClean="0">
                <a:latin typeface="Noto Sans CJK KR Regular"/>
                <a:ea typeface="맑은 고딕"/>
              </a:rPr>
              <a:t>기능등을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 </a:t>
            </a:r>
            <a:endParaRPr lang="en-US" altLang="ko-KR" sz="1600" dirty="0" smtClean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Noto Sans CJK KR Regular"/>
                <a:ea typeface="맑은 고딕"/>
              </a:rPr>
              <a:t>처리했습니다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Noto Sans CJK KR Regular"/>
                <a:ea typeface="맑은 고딕"/>
              </a:rPr>
              <a:t>추가적으로 스토리 동영상과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,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계정 비활성화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, </a:t>
            </a:r>
            <a:r>
              <a:rPr lang="ko-KR" altLang="en-US" sz="1600" dirty="0" err="1" smtClean="0">
                <a:latin typeface="Noto Sans CJK KR Regular"/>
                <a:ea typeface="맑은 고딕"/>
              </a:rPr>
              <a:t>비밀계정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 기능 통계 기능 을 구현 해 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SNS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적 요소를 더 했습니다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endParaRPr lang="en-US" altLang="ko-KR" sz="1600" dirty="0">
              <a:latin typeface="Noto Sans CJK KR Regular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796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타임라인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( 4 )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9" y="924506"/>
            <a:ext cx="10981593" cy="32161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9" y="4340284"/>
            <a:ext cx="4733391" cy="21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7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타임라인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( 5 )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9" y="994594"/>
            <a:ext cx="10990385" cy="34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리스트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6" y="924506"/>
            <a:ext cx="6410766" cy="54353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75" y="924506"/>
            <a:ext cx="2520072" cy="54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5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3" y="924506"/>
            <a:ext cx="7923341" cy="50663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971" y="924506"/>
            <a:ext cx="4091626" cy="2896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120" y="30896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리스트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( 1 )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732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94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디테일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6" y="805662"/>
            <a:ext cx="6215369" cy="553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250" y="30896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디테일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( 1 )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732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0" y="770618"/>
            <a:ext cx="6462346" cy="57220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03" y="770618"/>
            <a:ext cx="4347471" cy="2862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03" y="4153942"/>
            <a:ext cx="4360389" cy="23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4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250" y="30896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디테일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( 2 )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732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739" y="1104589"/>
            <a:ext cx="5353797" cy="19243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0" y="1104589"/>
            <a:ext cx="5353797" cy="33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6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계정 페이지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46" y="924506"/>
            <a:ext cx="5879282" cy="53639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35" y="172546"/>
            <a:ext cx="2772162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4250" y="30896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계정 페이지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( 1 )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732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8" y="865901"/>
            <a:ext cx="10189588" cy="58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4250" y="30896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계정 페이지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( 2 )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732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9" y="851721"/>
            <a:ext cx="9745435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0359" y="697590"/>
            <a:ext cx="608304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참조사이트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8025" y="321482"/>
            <a:ext cx="75965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854159" y="1581291"/>
            <a:ext cx="1064696" cy="333617"/>
            <a:chOff x="784886" y="1606641"/>
            <a:chExt cx="1064696" cy="333617"/>
          </a:xfrm>
        </p:grpSpPr>
        <p:sp>
          <p:nvSpPr>
            <p:cNvPr id="74" name="직사각형 73"/>
            <p:cNvSpPr/>
            <p:nvPr/>
          </p:nvSpPr>
          <p:spPr>
            <a:xfrm>
              <a:off x="828935" y="1844997"/>
              <a:ext cx="752216" cy="72000"/>
            </a:xfrm>
            <a:prstGeom prst="rect">
              <a:avLst/>
            </a:prstGeom>
            <a:solidFill>
              <a:srgbClr val="FFFF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4886" y="1606641"/>
              <a:ext cx="1064696" cy="33361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old" panose="020B0800000000000000" pitchFamily="34" charset="-127"/>
                  <a:ea typeface="Noto Sans CJK KR Bold"/>
                </a:rPr>
                <a:t>Comment.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endParaRPr>
            </a:p>
          </p:txBody>
        </p:sp>
      </p:grpSp>
      <p:sp>
        <p:nvSpPr>
          <p:cNvPr id="39" name="내용 개체 틀 9">
            <a:extLst>
              <a:ext uri="{FF2B5EF4-FFF2-40B4-BE49-F238E27FC236}">
                <a16:creationId xmlns:a16="http://schemas.microsoft.com/office/drawing/2014/main" id="{A4AA1D0D-F493-45B3-AA15-2419E3A083F2}"/>
              </a:ext>
            </a:extLst>
          </p:cNvPr>
          <p:cNvSpPr>
            <a:spLocks noGrp="1"/>
          </p:cNvSpPr>
          <p:nvPr/>
        </p:nvSpPr>
        <p:spPr>
          <a:xfrm>
            <a:off x="800359" y="2021029"/>
            <a:ext cx="6342366" cy="42609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 err="1" smtClean="0">
                <a:latin typeface="Noto Sans CJK KR Regular"/>
                <a:ea typeface="맑은 고딕"/>
              </a:rPr>
              <a:t>인스타그램은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 사용자들이</a:t>
            </a:r>
            <a:endParaRPr lang="en-US" altLang="ko-KR" sz="1600" dirty="0" smtClean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Noto Sans CJK KR Regular"/>
                <a:ea typeface="맑은 고딕"/>
              </a:rPr>
              <a:t>사진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,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동영상을 공유해</a:t>
            </a:r>
            <a:endParaRPr lang="en-US" altLang="ko-KR" sz="1600" dirty="0" smtClean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Noto Sans CJK KR Regular"/>
                <a:ea typeface="맑은 고딕"/>
              </a:rPr>
              <a:t>여러 사람들과 소통 할 수 있는</a:t>
            </a:r>
            <a:endParaRPr lang="en-US" altLang="ko-KR" sz="1600" dirty="0" smtClean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Noto Sans CJK KR Regular"/>
                <a:ea typeface="맑은 고딕"/>
              </a:rPr>
              <a:t>SNS 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플랫폼이다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Noto Sans CJK KR Regular"/>
                <a:ea typeface="맑은 고딕"/>
              </a:rPr>
              <a:t>사용자들은 다른 사용자를</a:t>
            </a:r>
            <a:endParaRPr lang="en-US" altLang="ko-KR" sz="1600" dirty="0" smtClean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 err="1" smtClean="0">
                <a:latin typeface="Noto Sans CJK KR Regular"/>
                <a:ea typeface="맑은 고딕"/>
              </a:rPr>
              <a:t>팔로우</a:t>
            </a:r>
            <a:r>
              <a:rPr lang="ko-KR" altLang="en-US" sz="1600" dirty="0" smtClean="0">
                <a:latin typeface="Noto Sans CJK KR Regular"/>
                <a:ea typeface="맑은 고딕"/>
              </a:rPr>
              <a:t> 할 수 있고</a:t>
            </a:r>
            <a:endParaRPr lang="en-US" altLang="ko-KR" sz="1600" dirty="0" smtClean="0">
              <a:latin typeface="Noto Sans CJK KR Regular"/>
              <a:ea typeface="맑은 고딕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Noto Sans CJK KR Regular"/>
                <a:ea typeface="맑은 고딕"/>
              </a:rPr>
              <a:t>또한 이미지를 올려 소통을 할 수 있다</a:t>
            </a:r>
            <a:r>
              <a:rPr lang="en-US" altLang="ko-KR" sz="1600" dirty="0" smtClean="0">
                <a:latin typeface="Noto Sans CJK KR Regular"/>
                <a:ea typeface="맑은 고딕"/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latin typeface="Noto Sans CJK KR Regular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39" y="1819647"/>
            <a:ext cx="6595330" cy="387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4250" y="30896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계정 페이지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( 3 )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732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0" y="709072"/>
            <a:ext cx="9126224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9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4250" y="30896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계정 페이지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( 4 )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732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82" y="770618"/>
            <a:ext cx="753532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03346" y="40555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회원검색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007" y="21662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558" y="292705"/>
            <a:ext cx="2772162" cy="60682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7" y="924506"/>
            <a:ext cx="5749362" cy="543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0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4250" y="30896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회원 검색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( 1 )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732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0" y="770618"/>
            <a:ext cx="7450227" cy="60077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63" y="770618"/>
            <a:ext cx="4455661" cy="23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0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4250" y="308962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회원 검색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( 2 )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732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7" y="870517"/>
            <a:ext cx="4514855" cy="53790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09" y="870517"/>
            <a:ext cx="7241931" cy="370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4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이미지 리스트 , 좋아요 기능">
            <a:hlinkClick r:id="" action="ppaction://media"/>
            <a:extLst>
              <a:ext uri="{FF2B5EF4-FFF2-40B4-BE49-F238E27FC236}">
                <a16:creationId xmlns:a16="http://schemas.microsoft.com/office/drawing/2014/main" id="{167DA1BA-C051-47F7-AA95-B4911451D1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1796" y="1051692"/>
            <a:ext cx="7864938" cy="4374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2204" y="462650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좋아요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동영상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865" y="273718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03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5" name="비밀계정">
            <a:hlinkClick r:id="" action="ppaction://media"/>
            <a:extLst>
              <a:ext uri="{FF2B5EF4-FFF2-40B4-BE49-F238E27FC236}">
                <a16:creationId xmlns:a16="http://schemas.microsoft.com/office/drawing/2014/main" id="{DA7CDE00-77B3-4D8C-9A49-BBF98FE9E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265" y="875846"/>
            <a:ext cx="7864938" cy="4374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5874" y="310001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비밀계정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동영상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211" y="89489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5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874" y="310001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비밀계정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( 1 )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211" y="89489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7" y="4249910"/>
            <a:ext cx="8326012" cy="2257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7" y="930623"/>
            <a:ext cx="731622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2" name="알림 기능 및 맞팔">
            <a:hlinkClick r:id="" action="ppaction://media"/>
            <a:extLst>
              <a:ext uri="{FF2B5EF4-FFF2-40B4-BE49-F238E27FC236}">
                <a16:creationId xmlns:a16="http://schemas.microsoft.com/office/drawing/2014/main" id="{2230889A-D6D2-4A78-A2D8-B9CA0E2668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204" y="1354811"/>
            <a:ext cx="7864938" cy="4374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2204" y="462650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알림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동영상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865" y="273718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95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204" y="462650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알림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( 1 )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865" y="273718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4" y="1170536"/>
            <a:ext cx="8367510" cy="51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20" y="319521"/>
            <a:ext cx="6905075" cy="616041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19909" y="943391"/>
            <a:ext cx="3709599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ko-KR" altLang="en-US" dirty="0" smtClean="0"/>
              <a:t>스토리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019909" y="1816759"/>
            <a:ext cx="6093068" cy="466317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ko-KR" altLang="en-US" dirty="0" smtClean="0"/>
              <a:t>타임라인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066443" y="296258"/>
            <a:ext cx="2766644" cy="33519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ko-KR" altLang="en-US" sz="1200" dirty="0" err="1" smtClean="0"/>
              <a:t>회원검색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7234605" y="24650"/>
            <a:ext cx="2766644" cy="3097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altLang="ko-KR" sz="1200" dirty="0" smtClean="0"/>
              <a:t>Home,</a:t>
            </a:r>
            <a:r>
              <a:rPr lang="ko-KR" altLang="en-US" sz="1200" dirty="0" smtClean="0"/>
              <a:t>메시지</a:t>
            </a:r>
            <a:r>
              <a:rPr lang="en-US" altLang="ko-KR" sz="1200" dirty="0" smtClean="0"/>
              <a:t>,</a:t>
            </a:r>
            <a:r>
              <a:rPr lang="ko-KR" altLang="en-US" sz="1200" dirty="0" err="1" smtClean="0"/>
              <a:t>전체리스트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알림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계정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7234606" y="1488263"/>
            <a:ext cx="3474426" cy="19583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r"/>
            <a:r>
              <a:rPr lang="ko-KR" altLang="en-US" dirty="0" smtClean="0"/>
              <a:t>추천 계정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요건 분석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40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204" y="462650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알림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( 2 )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865" y="273718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4" y="1170536"/>
            <a:ext cx="1023127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204" y="462650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알림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( 3 )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865" y="273718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4" y="1237912"/>
            <a:ext cx="10393225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204" y="462650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알림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( 4 )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865" y="273718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0" y="1170536"/>
            <a:ext cx="10240804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88796" y="1962290"/>
            <a:ext cx="1064696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Comment.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8BBF95-1C1D-40B2-9A9C-A8178A8AD576}"/>
              </a:ext>
            </a:extLst>
          </p:cNvPr>
          <p:cNvSpPr/>
          <p:nvPr/>
        </p:nvSpPr>
        <p:spPr>
          <a:xfrm>
            <a:off x="929380" y="2162546"/>
            <a:ext cx="752216" cy="720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게시글 댓글">
            <a:hlinkClick r:id="" action="ppaction://media"/>
            <a:extLst>
              <a:ext uri="{FF2B5EF4-FFF2-40B4-BE49-F238E27FC236}">
                <a16:creationId xmlns:a16="http://schemas.microsoft.com/office/drawing/2014/main" id="{BF410B36-680E-4521-B1D4-CC4F8BF95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359" y="1328324"/>
            <a:ext cx="7864938" cy="4374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2204" y="462650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댓글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동영상 </a:t>
            </a:r>
            <a:r>
              <a:rPr lang="en-US" altLang="ko-KR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865" y="273718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25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204" y="462650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댓글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( 1 )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865" y="273718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28" y="981604"/>
            <a:ext cx="9345329" cy="2505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28" y="3691468"/>
            <a:ext cx="6363588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050" y="168129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댓글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( 2 )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1545" y="-69182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" y="862760"/>
            <a:ext cx="8369888" cy="54834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106" y="862760"/>
            <a:ext cx="3725894" cy="20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0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pic>
        <p:nvPicPr>
          <p:cNvPr id="3" name="녹화_2020_09_07_12_37_01_8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176" y="981604"/>
            <a:ext cx="9193590" cy="51522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2204" y="462650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통계 기능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865" y="273718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49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873" y="427606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통계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( 1 )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573" y="11983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12" y="934537"/>
            <a:ext cx="8145012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250" y="427606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통계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( 2 )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573" y="11983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0" y="930337"/>
            <a:ext cx="8738296" cy="58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0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802204" y="2263670"/>
            <a:ext cx="4234446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250" y="427606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통계 기능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( 3 )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573" y="119830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28" y="953044"/>
            <a:ext cx="4022116" cy="38780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074" y="953044"/>
            <a:ext cx="3790828" cy="38780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745" y="953043"/>
            <a:ext cx="3681647" cy="49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0359" y="697590"/>
            <a:ext cx="608304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응용 기능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8025" y="220287"/>
            <a:ext cx="75965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7684" y="1440693"/>
            <a:ext cx="10141870" cy="9068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인스타그램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DB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7684" y="2708618"/>
            <a:ext cx="2748293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블로그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684472" y="2708618"/>
            <a:ext cx="2748293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팔로잉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381261" y="2708618"/>
            <a:ext cx="2748293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회원관리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983329" y="3540287"/>
            <a:ext cx="2748293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글쓰기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680117" y="3540287"/>
            <a:ext cx="2748293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친구관리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376906" y="3540287"/>
            <a:ext cx="2748293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계정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978974" y="4371956"/>
            <a:ext cx="2748293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사진</a:t>
            </a:r>
            <a:r>
              <a:rPr lang="en-US" altLang="ko-KR" dirty="0" smtClean="0"/>
              <a:t>/</a:t>
            </a:r>
            <a:r>
              <a:rPr lang="ko-KR" altLang="en-US" dirty="0" smtClean="0"/>
              <a:t>동영상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675762" y="4345830"/>
            <a:ext cx="2748293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타임라인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9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" b="1058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7245" y="747379"/>
            <a:ext cx="9760688" cy="36625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현재 서비스를 </a:t>
            </a:r>
            <a:r>
              <a:rPr lang="ko-KR" altLang="en-US" sz="4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운영중입니다</a:t>
            </a:r>
            <a:r>
              <a:rPr lang="en-US" altLang="ko-KR" sz="4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</a:t>
            </a:r>
            <a:r>
              <a:rPr lang="en-US" altLang="ko-K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://</a:t>
            </a:r>
            <a:r>
              <a:rPr lang="en-US" altLang="ko-KR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service1.n31.mihere.kr/meet/member/login</a:t>
            </a:r>
            <a:endParaRPr lang="en-US" altLang="ko-KR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ko-KR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ko-KR" altLang="en-US" sz="4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계정 </a:t>
            </a:r>
            <a:r>
              <a:rPr lang="en-US" altLang="ko-KR" sz="4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test@</a:t>
            </a:r>
            <a:r>
              <a:rPr lang="ko-KR" altLang="en-US" sz="4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네이버 </a:t>
            </a:r>
            <a:r>
              <a:rPr lang="en-US" altLang="ko-KR" sz="4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 test123</a:t>
            </a:r>
          </a:p>
          <a:p>
            <a:endParaRPr lang="en-US" altLang="ko-KR" sz="4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ko-KR" altLang="en-US" sz="4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끝까지 봐주셔서 감사합니다</a:t>
            </a:r>
            <a:r>
              <a:rPr lang="en-US" altLang="ko-KR" sz="4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6631" y="1820831"/>
            <a:ext cx="97606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sz="1400" dirty="0">
              <a:solidFill>
                <a:schemeClr val="bg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9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요건분석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856" y="1191791"/>
            <a:ext cx="752216" cy="792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480" y="952261"/>
            <a:ext cx="1064696" cy="366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Comment.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856" y="1453701"/>
            <a:ext cx="2748293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16856" y="2245153"/>
            <a:ext cx="7225882" cy="43490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사용자는 </a:t>
            </a:r>
            <a:r>
              <a:rPr lang="ko-KR" altLang="en-US" sz="1600" dirty="0" err="1" smtClean="0"/>
              <a:t>이메일주소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닉네임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이름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비밀번호를 기입하여 회원가입 할 수 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사용자는 계정을 일시정지 </a:t>
            </a:r>
            <a:r>
              <a:rPr lang="en-US" altLang="ko-KR" sz="1600" dirty="0" smtClean="0"/>
              <a:t>( </a:t>
            </a:r>
            <a:r>
              <a:rPr lang="ko-KR" altLang="en-US" sz="1600" dirty="0" smtClean="0"/>
              <a:t>비활성화 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하거나 탈퇴 할 수 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사용자는 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포스팅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작성이 가능하다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사용자는 다른 사용자를 </a:t>
            </a:r>
            <a:r>
              <a:rPr lang="ko-KR" altLang="en-US" sz="1600" dirty="0" err="1" smtClean="0"/>
              <a:t>팔로잉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 </a:t>
            </a:r>
            <a:r>
              <a:rPr lang="ko-KR" altLang="en-US" sz="1600" dirty="0" smtClean="0"/>
              <a:t>친구추가 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할 수 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사용자 계정 비공개 </a:t>
            </a:r>
            <a:r>
              <a:rPr lang="en-US" altLang="ko-KR" sz="1600" dirty="0" smtClean="0"/>
              <a:t>( </a:t>
            </a:r>
            <a:r>
              <a:rPr lang="ko-KR" altLang="en-US" sz="1600" dirty="0" err="1" smtClean="0"/>
              <a:t>맞팔로우</a:t>
            </a:r>
            <a:r>
              <a:rPr lang="ko-KR" altLang="en-US" sz="1600" dirty="0" smtClean="0"/>
              <a:t> 상태만 </a:t>
            </a:r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확인 가능 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를 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89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요건분석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856" y="1191791"/>
            <a:ext cx="752216" cy="792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480" y="952261"/>
            <a:ext cx="1064696" cy="366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Comment.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856" y="1453701"/>
            <a:ext cx="2748293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포스팅</a:t>
            </a:r>
            <a:r>
              <a:rPr lang="en-US" altLang="ko-KR" dirty="0" smtClean="0"/>
              <a:t>(</a:t>
            </a:r>
            <a:r>
              <a:rPr lang="ko-KR" altLang="en-US" dirty="0" smtClean="0"/>
              <a:t>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16856" y="2245153"/>
            <a:ext cx="7225882" cy="43490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사용자는 사진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동영상 의 유형중 하나를 선택하여 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포스팅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등록 할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이미지 유형의 경우 여러 개의 이미지를 등록 할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하나의 포스팅은 여러 개의 태그를 가지고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하나의 포스팅은 등록일자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작성자 닉네임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조회수</a:t>
            </a:r>
            <a:r>
              <a:rPr lang="en-US" altLang="ko-KR" sz="1400" dirty="0" smtClean="0"/>
              <a:t>,</a:t>
            </a:r>
            <a:r>
              <a:rPr lang="ko-KR" altLang="en-US" sz="1400" dirty="0" err="1" smtClean="0"/>
              <a:t>좋아요을</a:t>
            </a:r>
            <a:r>
              <a:rPr lang="ko-KR" altLang="en-US" sz="1400" dirty="0" smtClean="0"/>
              <a:t> 공통으로 기록한다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31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80406" y="296258"/>
            <a:ext cx="392914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요건분석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668" y="109914"/>
            <a:ext cx="49067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나눔명조"/>
              </a:rPr>
              <a:t>“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856" y="1191791"/>
            <a:ext cx="752216" cy="79200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0480" y="952261"/>
            <a:ext cx="1064696" cy="366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/>
              </a:rPr>
              <a:t>Comment.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6856" y="1453701"/>
            <a:ext cx="2748293" cy="6569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팔로워</a:t>
            </a:r>
            <a:r>
              <a:rPr lang="en-US" altLang="ko-KR" dirty="0" smtClean="0"/>
              <a:t>(</a:t>
            </a:r>
            <a:r>
              <a:rPr lang="ko-KR" altLang="en-US" dirty="0" smtClean="0"/>
              <a:t>친구목록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16856" y="2245153"/>
            <a:ext cx="7225882" cy="43490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사용자는 </a:t>
            </a:r>
            <a:r>
              <a:rPr lang="ko-KR" altLang="en-US" sz="1400" dirty="0" err="1" smtClean="0"/>
              <a:t>여러명의</a:t>
            </a:r>
            <a:r>
              <a:rPr lang="ko-KR" altLang="en-US" sz="1400" dirty="0" smtClean="0"/>
              <a:t> 사용자를 자신의 </a:t>
            </a:r>
            <a:r>
              <a:rPr lang="ko-KR" altLang="en-US" sz="1400" dirty="0" err="1" smtClean="0"/>
              <a:t>팔로워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친구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 등록 할 수 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61576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</TotalTime>
  <Words>615</Words>
  <Application>Microsoft Office PowerPoint</Application>
  <PresentationFormat>와이드스크린</PresentationFormat>
  <Paragraphs>221</Paragraphs>
  <Slides>60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Noto Sans CJK KR</vt:lpstr>
      <vt:lpstr>Noto Sans CJK KR Bold</vt:lpstr>
      <vt:lpstr>Noto Sans CJK KR Regular</vt:lpstr>
      <vt:lpstr>궁서</vt:lpstr>
      <vt:lpstr>나눔명조</vt:lpstr>
      <vt:lpstr>맑은 고딕</vt:lpstr>
      <vt:lpstr>Arial</vt:lpstr>
      <vt:lpstr>Georgia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SBS-</cp:lastModifiedBy>
  <cp:revision>417</cp:revision>
  <dcterms:created xsi:type="dcterms:W3CDTF">2018-07-23T02:28:10Z</dcterms:created>
  <dcterms:modified xsi:type="dcterms:W3CDTF">2020-09-24T04:24:03Z</dcterms:modified>
</cp:coreProperties>
</file>